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15"/>
  </p:notesMasterIdLst>
  <p:sldIdLst>
    <p:sldId id="256" r:id="rId2"/>
    <p:sldId id="257" r:id="rId3"/>
    <p:sldId id="258" r:id="rId4"/>
    <p:sldId id="263" r:id="rId5"/>
    <p:sldId id="264" r:id="rId6"/>
    <p:sldId id="269" r:id="rId7"/>
    <p:sldId id="274" r:id="rId8"/>
    <p:sldId id="270" r:id="rId9"/>
    <p:sldId id="271" r:id="rId10"/>
    <p:sldId id="276" r:id="rId11"/>
    <p:sldId id="275" r:id="rId12"/>
    <p:sldId id="272" r:id="rId13"/>
    <p:sldId id="273" r:id="rId14"/>
  </p:sldIdLst>
  <p:sldSz cx="15119350" cy="10691813"/>
  <p:notesSz cx="6858000" cy="9144000"/>
  <p:embeddedFontLst>
    <p:embeddedFont>
      <p:font typeface="Calibri" pitchFamily="3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6220" autoAdjust="0"/>
    <p:restoredTop sz="94782" autoAdjust="0"/>
  </p:normalViewPr>
  <p:slideViewPr>
    <p:cSldViewPr snapToGrid="0">
      <p:cViewPr>
        <p:scale>
          <a:sx n="93" d="100"/>
          <a:sy n="93" d="100"/>
        </p:scale>
        <p:origin x="-2634" y="-270"/>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SRNTGT10</a:t>
            </a:r>
            <a:r>
              <a:rPr lang="en-GB" sz="4000" dirty="0"/>
              <a:t>8</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Air Defence Command Centre</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xmlns="" val="20000"/>
                    </a:ext>
                  </a:extLst>
                </a:gridCol>
                <a:gridCol w="3149138">
                  <a:extLst>
                    <a:ext uri="{9D8B030D-6E8A-4147-A177-3AD203B41FA5}">
                      <a16:colId xmlns:a16="http://schemas.microsoft.com/office/drawing/2014/main" xmlns="" val="20001"/>
                    </a:ext>
                  </a:extLst>
                </a:gridCol>
                <a:gridCol w="989620">
                  <a:extLst>
                    <a:ext uri="{9D8B030D-6E8A-4147-A177-3AD203B41FA5}">
                      <a16:colId xmlns:a16="http://schemas.microsoft.com/office/drawing/2014/main" xmlns=""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xmlns=""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300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3" name="Picture 2" descr="A close-up of a map&#10;&#10;Description automatically generated">
            <a:extLst>
              <a:ext uri="{FF2B5EF4-FFF2-40B4-BE49-F238E27FC236}">
                <a16:creationId xmlns:a16="http://schemas.microsoft.com/office/drawing/2014/main" xmlns="" id="{759DF592-8B66-CB68-5B22-E322293B2894}"/>
              </a:ext>
            </a:extLst>
          </p:cNvPr>
          <p:cNvPicPr>
            <a:picLocks noChangeAspect="1"/>
          </p:cNvPicPr>
          <p:nvPr/>
        </p:nvPicPr>
        <p:blipFill>
          <a:blip r:embed="rId3"/>
          <a:srcRect l="9845" t="7275" r="26685" b="5430"/>
          <a:stretch/>
        </p:blipFill>
        <p:spPr>
          <a:xfrm>
            <a:off x="1935" y="1951649"/>
            <a:ext cx="15117415" cy="8771715"/>
          </a:xfrm>
          <a:prstGeom prst="rect">
            <a:avLst/>
          </a:prstGeom>
        </p:spPr>
      </p:pic>
      <p:sp>
        <p:nvSpPr>
          <p:cNvPr id="67" name="Google Shape;67;p14"/>
          <p:cNvSpPr txBox="1"/>
          <p:nvPr/>
        </p:nvSpPr>
        <p:spPr>
          <a:xfrm>
            <a:off x="10446311" y="4066056"/>
            <a:ext cx="2294002" cy="751448"/>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Air defence Command Centre</a:t>
            </a:r>
          </a:p>
          <a:p>
            <a:pPr marL="0" lvl="0" indent="0" algn="l" rtl="0">
              <a:spcBef>
                <a:spcPts val="0"/>
              </a:spcBef>
              <a:spcAft>
                <a:spcPts val="0"/>
              </a:spcAft>
              <a:buClr>
                <a:schemeClr val="dk1"/>
              </a:buClr>
              <a:buSzPts val="1100"/>
              <a:buFont typeface="Arial"/>
              <a:buNone/>
            </a:pPr>
            <a:r>
              <a:rPr lang="fr" b="1" dirty="0" smtClean="0">
                <a:solidFill>
                  <a:schemeClr val="dk1"/>
                </a:solidFill>
              </a:rPr>
              <a:t>SRNTGT108</a:t>
            </a:r>
            <a:endParaRPr b="1" dirty="0">
              <a:solidFill>
                <a:schemeClr val="dk1"/>
              </a:solidFill>
            </a:endParaRPr>
          </a:p>
        </p:txBody>
      </p:sp>
      <p:cxnSp>
        <p:nvCxnSpPr>
          <p:cNvPr id="68" name="Google Shape;68;p14"/>
          <p:cNvCxnSpPr>
            <a:cxnSpLocks/>
            <a:stCxn id="67" idx="1"/>
          </p:cNvCxnSpPr>
          <p:nvPr/>
        </p:nvCxnSpPr>
        <p:spPr>
          <a:xfrm rot="10800000" flipV="1">
            <a:off x="8722761" y="4441780"/>
            <a:ext cx="1723551" cy="1178184"/>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p:cNvSpPr/>
          <p:nvPr/>
        </p:nvSpPr>
        <p:spPr>
          <a:xfrm>
            <a:off x="8278719" y="5317891"/>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dirty="0">
                <a:solidFill>
                  <a:schemeClr val="dk1"/>
                </a:solidFill>
              </a:rPr>
              <a:t>.</a:t>
            </a:r>
            <a:endParaRPr sz="2000" b="1" dirty="0">
              <a:solidFill>
                <a:schemeClr val="dk1"/>
              </a:solidFill>
            </a:endParaRPr>
          </a:p>
        </p:txBody>
      </p:sp>
      <p:sp>
        <p:nvSpPr>
          <p:cNvPr id="25" name="TextBox 24">
            <a:extLst>
              <a:ext uri="{FF2B5EF4-FFF2-40B4-BE49-F238E27FC236}">
                <a16:creationId xmlns:a16="http://schemas.microsoft.com/office/drawing/2014/main" xmlns="" id="{362EA0AA-FCDD-093D-37BA-90261762B51F}"/>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a:t>
            </a:r>
            <a:endParaRPr lang="en-GB" sz="2000" b="1" dirty="0"/>
          </a:p>
        </p:txBody>
      </p:sp>
      <p:grpSp>
        <p:nvGrpSpPr>
          <p:cNvPr id="2" name="Group 1">
            <a:extLst>
              <a:ext uri="{FF2B5EF4-FFF2-40B4-BE49-F238E27FC236}">
                <a16:creationId xmlns:a16="http://schemas.microsoft.com/office/drawing/2014/main" xmlns="" id="{B6692789-B169-31FA-6EBC-AD2BD782FF1D}"/>
              </a:ext>
            </a:extLst>
          </p:cNvPr>
          <p:cNvGrpSpPr/>
          <p:nvPr/>
        </p:nvGrpSpPr>
        <p:grpSpPr>
          <a:xfrm>
            <a:off x="1" y="0"/>
            <a:ext cx="15119349" cy="1980670"/>
            <a:chOff x="1" y="0"/>
            <a:chExt cx="15119349" cy="1980670"/>
          </a:xfrm>
        </p:grpSpPr>
        <p:sp>
          <p:nvSpPr>
            <p:cNvPr id="4" name="TextBox 3">
              <a:extLst>
                <a:ext uri="{FF2B5EF4-FFF2-40B4-BE49-F238E27FC236}">
                  <a16:creationId xmlns:a16="http://schemas.microsoft.com/office/drawing/2014/main" xmlns="" id="{0FF24576-3226-15E8-83B9-C95F0BAE803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xmlns="" id="{28473F21-7F96-9C21-A5FC-C64B135FCDB0}"/>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xmlns="" id="{1FB6DC20-DE24-3B18-3AA7-B76D0D3B1FF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xmlns="" id="{988146CD-CAD7-6564-F231-28BC9695E58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xmlns="" id="{8072A095-9C41-53F0-C73B-F71FFDD8D6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xmlns="" id="{39973DED-45F2-C7F2-2B95-206ABD44328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xmlns="" id="{95FE5B21-9733-4675-9070-0F8796B6E866}"/>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xmlns="" id="{46491806-F3C7-DCB4-A7AE-C5EA91CBDC7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xmlns="" id="{176FD591-0DCC-3EA4-DD32-8FD7E158C68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xmlns="" id="{1C3D7749-9927-4F10-38CE-C9492E44200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8" name="TextBox 7">
              <a:extLst>
                <a:ext uri="{FF2B5EF4-FFF2-40B4-BE49-F238E27FC236}">
                  <a16:creationId xmlns:a16="http://schemas.microsoft.com/office/drawing/2014/main" xmlns="" id="{00437415-4F86-B3A6-614C-0EFD9B2A8785}"/>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9" name="TextBox 8">
              <a:extLst>
                <a:ext uri="{FF2B5EF4-FFF2-40B4-BE49-F238E27FC236}">
                  <a16:creationId xmlns:a16="http://schemas.microsoft.com/office/drawing/2014/main" xmlns="" id="{2A9E2DBE-280F-92D2-78BC-BBDC58DD68F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xmlns="" id="{9A767ACF-32F1-CA50-851A-7BB15293655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4" name="Picture 13" descr="D:\GIT PROJECTS\OPAT-background\Virtual Intelligence Service only logo.PNG">
              <a:extLst>
                <a:ext uri="{FF2B5EF4-FFF2-40B4-BE49-F238E27FC236}">
                  <a16:creationId xmlns:a16="http://schemas.microsoft.com/office/drawing/2014/main" xmlns="" id="{323BC842-6461-F2E7-880B-A37329B9B88D}"/>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2CC65B76-70DD-1917-5D47-70638673EF7A}"/>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xmlns="" id="{9689C963-FBFE-F6A6-8CB8-ED90E7F3E0DA}"/>
              </a:ext>
            </a:extLst>
          </p:cNvPr>
          <p:cNvGrpSpPr/>
          <p:nvPr/>
        </p:nvGrpSpPr>
        <p:grpSpPr>
          <a:xfrm>
            <a:off x="14195180" y="2629410"/>
            <a:ext cx="559046" cy="692832"/>
            <a:chOff x="15526400" y="3343535"/>
            <a:chExt cx="1172983" cy="1324523"/>
          </a:xfrm>
        </p:grpSpPr>
        <p:sp>
          <p:nvSpPr>
            <p:cNvPr id="2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40" name="Picture 39" descr="Aerial view of a city&#10;&#10;Description automatically generated">
            <a:extLst>
              <a:ext uri="{FF2B5EF4-FFF2-40B4-BE49-F238E27FC236}">
                <a16:creationId xmlns:a16="http://schemas.microsoft.com/office/drawing/2014/main" xmlns="" id="{66115CFC-121A-F5F9-AFD6-BA51FAFB44BC}"/>
              </a:ext>
            </a:extLst>
          </p:cNvPr>
          <p:cNvPicPr>
            <a:picLocks noChangeAspect="1"/>
          </p:cNvPicPr>
          <p:nvPr/>
        </p:nvPicPr>
        <p:blipFill>
          <a:blip r:embed="rId3">
            <a:grayscl/>
          </a:blip>
          <a:srcRect l="17839" t="16384" r="27334" b="8270"/>
          <a:stretch/>
        </p:blipFill>
        <p:spPr>
          <a:xfrm>
            <a:off x="0" y="1905735"/>
            <a:ext cx="15117415" cy="8764383"/>
          </a:xfrm>
          <a:prstGeom prst="rect">
            <a:avLst/>
          </a:prstGeom>
        </p:spPr>
      </p:pic>
      <p:sp>
        <p:nvSpPr>
          <p:cNvPr id="23" name="TextBox 22">
            <a:extLst>
              <a:ext uri="{FF2B5EF4-FFF2-40B4-BE49-F238E27FC236}">
                <a16:creationId xmlns:a16="http://schemas.microsoft.com/office/drawing/2014/main" xmlns="" id="{431AFF2A-4E1E-27FF-EF83-BEAD05214417}"/>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a:t>
            </a:r>
            <a:endParaRPr lang="en-GB" sz="2000" b="1" dirty="0"/>
          </a:p>
        </p:txBody>
      </p:sp>
      <p:grpSp>
        <p:nvGrpSpPr>
          <p:cNvPr id="24" name="Group 23">
            <a:extLst>
              <a:ext uri="{FF2B5EF4-FFF2-40B4-BE49-F238E27FC236}">
                <a16:creationId xmlns:a16="http://schemas.microsoft.com/office/drawing/2014/main" xmlns="" id="{F7748AB6-BD5A-6918-420A-95A7081DDB21}"/>
              </a:ext>
            </a:extLst>
          </p:cNvPr>
          <p:cNvGrpSpPr/>
          <p:nvPr/>
        </p:nvGrpSpPr>
        <p:grpSpPr>
          <a:xfrm rot="21200584">
            <a:off x="14195180" y="2629410"/>
            <a:ext cx="559046" cy="692832"/>
            <a:chOff x="15526400" y="3343535"/>
            <a:chExt cx="1172983" cy="1324523"/>
          </a:xfrm>
        </p:grpSpPr>
        <p:sp>
          <p:nvSpPr>
            <p:cNvPr id="25" name="Freeform: Shape 24">
              <a:extLst>
                <a:ext uri="{FF2B5EF4-FFF2-40B4-BE49-F238E27FC236}">
                  <a16:creationId xmlns:a16="http://schemas.microsoft.com/office/drawing/2014/main" xmlns="" id="{ACDC6574-366E-148B-64FE-BE7FD6558C9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Google Shape;66;p14">
              <a:extLst>
                <a:ext uri="{FF2B5EF4-FFF2-40B4-BE49-F238E27FC236}">
                  <a16:creationId xmlns:a16="http://schemas.microsoft.com/office/drawing/2014/main" xmlns="" id="{FCE1BA34-A363-9D1B-1F15-6E707270296B}"/>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42" name="Google Shape;67;p14">
            <a:extLst>
              <a:ext uri="{FF2B5EF4-FFF2-40B4-BE49-F238E27FC236}">
                <a16:creationId xmlns:a16="http://schemas.microsoft.com/office/drawing/2014/main" xmlns="" id="{91152920-B410-2E07-3F96-C1D14ED3E389}"/>
              </a:ext>
            </a:extLst>
          </p:cNvPr>
          <p:cNvSpPr txBox="1"/>
          <p:nvPr/>
        </p:nvSpPr>
        <p:spPr>
          <a:xfrm>
            <a:off x="5069125" y="4675945"/>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Air Defence Command Centre</a:t>
            </a:r>
          </a:p>
          <a:p>
            <a:pPr marL="0" lvl="0" indent="0" algn="l" rtl="0">
              <a:spcBef>
                <a:spcPts val="0"/>
              </a:spcBef>
              <a:spcAft>
                <a:spcPts val="0"/>
              </a:spcAft>
              <a:buClr>
                <a:schemeClr val="dk1"/>
              </a:buClr>
              <a:buSzPts val="1100"/>
              <a:buFont typeface="Arial"/>
              <a:buNone/>
            </a:pPr>
            <a:r>
              <a:rPr lang="en-GB" b="1" dirty="0">
                <a:solidFill>
                  <a:schemeClr val="dk1"/>
                </a:solidFill>
              </a:rPr>
              <a:t>SRNTGT108</a:t>
            </a:r>
            <a:endParaRPr b="1" dirty="0">
              <a:solidFill>
                <a:schemeClr val="dk1"/>
              </a:solidFill>
            </a:endParaRPr>
          </a:p>
        </p:txBody>
      </p:sp>
      <p:cxnSp>
        <p:nvCxnSpPr>
          <p:cNvPr id="43" name="Straight Connector 42">
            <a:extLst>
              <a:ext uri="{FF2B5EF4-FFF2-40B4-BE49-F238E27FC236}">
                <a16:creationId xmlns:a16="http://schemas.microsoft.com/office/drawing/2014/main" xmlns="" id="{23E11819-7F73-2B03-866F-E511F16F9281}"/>
              </a:ext>
            </a:extLst>
          </p:cNvPr>
          <p:cNvCxnSpPr>
            <a:cxnSpLocks/>
            <a:stCxn id="42" idx="3"/>
            <a:endCxn id="44" idx="0"/>
          </p:cNvCxnSpPr>
          <p:nvPr/>
        </p:nvCxnSpPr>
        <p:spPr>
          <a:xfrm>
            <a:off x="6939025" y="5122985"/>
            <a:ext cx="2101197" cy="413484"/>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xmlns="" id="{7D888597-10B2-A343-58FA-AACE8D050665}"/>
              </a:ext>
            </a:extLst>
          </p:cNvPr>
          <p:cNvGrpSpPr/>
          <p:nvPr/>
        </p:nvGrpSpPr>
        <p:grpSpPr>
          <a:xfrm>
            <a:off x="1" y="0"/>
            <a:ext cx="15119349" cy="1980670"/>
            <a:chOff x="1" y="0"/>
            <a:chExt cx="15119349" cy="1980670"/>
          </a:xfrm>
        </p:grpSpPr>
        <p:sp>
          <p:nvSpPr>
            <p:cNvPr id="12" name="TextBox 11">
              <a:extLst>
                <a:ext uri="{FF2B5EF4-FFF2-40B4-BE49-F238E27FC236}">
                  <a16:creationId xmlns:a16="http://schemas.microsoft.com/office/drawing/2014/main" xmlns="" id="{A2FC372C-8D08-6647-5478-4879058F81F6}"/>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3" name="Picture 3">
              <a:extLst>
                <a:ext uri="{FF2B5EF4-FFF2-40B4-BE49-F238E27FC236}">
                  <a16:creationId xmlns:a16="http://schemas.microsoft.com/office/drawing/2014/main" xmlns="" id="{897B5DEA-382D-4E9E-E870-D07621CA8EBC}"/>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4" name="Group 13">
              <a:extLst>
                <a:ext uri="{FF2B5EF4-FFF2-40B4-BE49-F238E27FC236}">
                  <a16:creationId xmlns:a16="http://schemas.microsoft.com/office/drawing/2014/main" xmlns="" id="{2098563F-C389-CCDE-86F7-87476EF1348E}"/>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xmlns="" id="{AF367939-95A3-5018-C13A-E881B1969D79}"/>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xmlns="" id="{07466851-D61F-80E0-D0D1-2C0565F4543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AA4463B5-1214-B186-2F84-3838F8E859B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A6ACB6E4-8D24-C5B8-D449-087AB4AC3014}"/>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E299A0AB-0A5B-DAB9-154E-E1938D67EA6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7007B02A-53A7-E5B2-1A06-730296642EE0}"/>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5" name="TextBox 14">
              <a:extLst>
                <a:ext uri="{FF2B5EF4-FFF2-40B4-BE49-F238E27FC236}">
                  <a16:creationId xmlns:a16="http://schemas.microsoft.com/office/drawing/2014/main" xmlns="" id="{05A40AA4-84FA-08D9-C381-D015B78DCBB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27" name="TextBox 26">
              <a:extLst>
                <a:ext uri="{FF2B5EF4-FFF2-40B4-BE49-F238E27FC236}">
                  <a16:creationId xmlns:a16="http://schemas.microsoft.com/office/drawing/2014/main" xmlns="" id="{11485428-52BC-CD1D-5F31-05C7A12CE065}"/>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28" name="TextBox 27">
              <a:extLst>
                <a:ext uri="{FF2B5EF4-FFF2-40B4-BE49-F238E27FC236}">
                  <a16:creationId xmlns:a16="http://schemas.microsoft.com/office/drawing/2014/main" xmlns="" id="{85007122-393F-15E0-1E73-710F6519507D}"/>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9" name="TextBox 28">
              <a:extLst>
                <a:ext uri="{FF2B5EF4-FFF2-40B4-BE49-F238E27FC236}">
                  <a16:creationId xmlns:a16="http://schemas.microsoft.com/office/drawing/2014/main" xmlns="" id="{B358FA7C-AE59-DA66-1CAE-C7BDB0CD3A78}"/>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0" name="Picture 29" descr="D:\GIT PROJECTS\OPAT-background\Virtual Intelligence Service only logo.PNG">
              <a:extLst>
                <a:ext uri="{FF2B5EF4-FFF2-40B4-BE49-F238E27FC236}">
                  <a16:creationId xmlns:a16="http://schemas.microsoft.com/office/drawing/2014/main" xmlns="" id="{B58D85C7-8AB1-88F9-1E0C-8220F28B7FBC}"/>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31" name="Rektangel 11">
              <a:extLst>
                <a:ext uri="{FF2B5EF4-FFF2-40B4-BE49-F238E27FC236}">
                  <a16:creationId xmlns:a16="http://schemas.microsoft.com/office/drawing/2014/main" xmlns="" id="{D71B8128-BBE7-D57B-58DC-BA072AB0481E}"/>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Freeform: Shape 43">
            <a:extLst>
              <a:ext uri="{FF2B5EF4-FFF2-40B4-BE49-F238E27FC236}">
                <a16:creationId xmlns:a16="http://schemas.microsoft.com/office/drawing/2014/main" xmlns="" id="{223102C7-FE04-064A-E7F0-A3F508AD0F26}"/>
              </a:ext>
            </a:extLst>
          </p:cNvPr>
          <p:cNvSpPr/>
          <p:nvPr/>
        </p:nvSpPr>
        <p:spPr>
          <a:xfrm>
            <a:off x="9013371" y="5444261"/>
            <a:ext cx="302079" cy="391885"/>
          </a:xfrm>
          <a:custGeom>
            <a:avLst/>
            <a:gdLst>
              <a:gd name="connsiteX0" fmla="*/ 25400 w 285750"/>
              <a:gd name="connsiteY0" fmla="*/ 50800 h 215900"/>
              <a:gd name="connsiteX1" fmla="*/ 0 w 285750"/>
              <a:gd name="connsiteY1" fmla="*/ 215900 h 215900"/>
              <a:gd name="connsiteX2" fmla="*/ 279400 w 285750"/>
              <a:gd name="connsiteY2" fmla="*/ 190500 h 215900"/>
              <a:gd name="connsiteX3" fmla="*/ 285750 w 285750"/>
              <a:gd name="connsiteY3" fmla="*/ 0 h 215900"/>
              <a:gd name="connsiteX4" fmla="*/ 25400 w 285750"/>
              <a:gd name="connsiteY4" fmla="*/ 50800 h 215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0" h="215900">
                <a:moveTo>
                  <a:pt x="25400" y="50800"/>
                </a:moveTo>
                <a:lnTo>
                  <a:pt x="0" y="215900"/>
                </a:lnTo>
                <a:lnTo>
                  <a:pt x="279400" y="190500"/>
                </a:lnTo>
                <a:lnTo>
                  <a:pt x="285750" y="0"/>
                </a:lnTo>
                <a:lnTo>
                  <a:pt x="25400" y="50800"/>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026" name="Picture 2"/>
          <p:cNvPicPr>
            <a:picLocks noChangeAspect="1" noChangeArrowheads="1"/>
          </p:cNvPicPr>
          <p:nvPr/>
        </p:nvPicPr>
        <p:blipFill>
          <a:blip r:embed="rId3">
            <a:duotone>
              <a:prstClr val="black"/>
              <a:schemeClr val="tx2">
                <a:tint val="45000"/>
                <a:satMod val="400000"/>
              </a:schemeClr>
            </a:duotone>
          </a:blip>
          <a:srcRect t="4259" r="16865" b="10475"/>
          <a:stretch>
            <a:fillRect/>
          </a:stretch>
        </p:blipFill>
        <p:spPr bwMode="auto">
          <a:xfrm>
            <a:off x="0" y="1910993"/>
            <a:ext cx="15119350" cy="8780820"/>
          </a:xfrm>
          <a:prstGeom prst="rect">
            <a:avLst/>
          </a:prstGeom>
          <a:noFill/>
          <a:ln w="9525">
            <a:noFill/>
            <a:miter lim="800000"/>
            <a:headEnd/>
            <a:tailEnd/>
          </a:ln>
          <a:effectLst/>
        </p:spPr>
      </p:pic>
      <p:sp>
        <p:nvSpPr>
          <p:cNvPr id="39" name="TextBox 38">
            <a:extLst>
              <a:ext uri="{FF2B5EF4-FFF2-40B4-BE49-F238E27FC236}">
                <a16:creationId xmlns:a16="http://schemas.microsoft.com/office/drawing/2014/main" xmlns="" id="{24E62765-6270-946D-EFA1-4C7D33DA0DE9}"/>
              </a:ext>
            </a:extLst>
          </p:cNvPr>
          <p:cNvSpPr txBox="1"/>
          <p:nvPr/>
        </p:nvSpPr>
        <p:spPr>
          <a:xfrm>
            <a:off x="2452538" y="414673"/>
            <a:ext cx="6660319"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[X]</a:t>
            </a:r>
          </a:p>
        </p:txBody>
      </p:sp>
      <p:grpSp>
        <p:nvGrpSpPr>
          <p:cNvPr id="43" name="Group 42">
            <a:extLst>
              <a:ext uri="{FF2B5EF4-FFF2-40B4-BE49-F238E27FC236}">
                <a16:creationId xmlns:a16="http://schemas.microsoft.com/office/drawing/2014/main" xmlns="" id="{831731AD-B5C4-7443-CC7B-3DC2F0F19C83}"/>
              </a:ext>
            </a:extLst>
          </p:cNvPr>
          <p:cNvGrpSpPr/>
          <p:nvPr/>
        </p:nvGrpSpPr>
        <p:grpSpPr>
          <a:xfrm rot="2099295">
            <a:off x="14195180" y="2629410"/>
            <a:ext cx="559046" cy="692832"/>
            <a:chOff x="15526400" y="3343535"/>
            <a:chExt cx="1172983" cy="1324523"/>
          </a:xfrm>
        </p:grpSpPr>
        <p:sp>
          <p:nvSpPr>
            <p:cNvPr id="44" name="Freeform: Shape 43">
              <a:extLst>
                <a:ext uri="{FF2B5EF4-FFF2-40B4-BE49-F238E27FC236}">
                  <a16:creationId xmlns:a16="http://schemas.microsoft.com/office/drawing/2014/main" xmlns="" id="{7B558120-E41B-2692-A32B-E2C24FDD96B8}"/>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Google Shape;66;p14">
              <a:extLst>
                <a:ext uri="{FF2B5EF4-FFF2-40B4-BE49-F238E27FC236}">
                  <a16:creationId xmlns:a16="http://schemas.microsoft.com/office/drawing/2014/main" xmlns="" id="{E67A4AAE-B6F6-9959-ADB5-A94230AC829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cxnSp>
        <p:nvCxnSpPr>
          <p:cNvPr id="24" name="Straight Connector 23">
            <a:extLst>
              <a:ext uri="{FF2B5EF4-FFF2-40B4-BE49-F238E27FC236}">
                <a16:creationId xmlns:a16="http://schemas.microsoft.com/office/drawing/2014/main" xmlns="" id="{E17195D8-8848-A5E0-63B3-0DF3D0306E66}"/>
              </a:ext>
            </a:extLst>
          </p:cNvPr>
          <p:cNvCxnSpPr>
            <a:cxnSpLocks/>
            <a:stCxn id="26" idx="2"/>
          </p:cNvCxnSpPr>
          <p:nvPr/>
        </p:nvCxnSpPr>
        <p:spPr>
          <a:xfrm rot="5400000">
            <a:off x="11115606" y="5108507"/>
            <a:ext cx="1849742" cy="260649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Google Shape;171;p20">
            <a:extLst>
              <a:ext uri="{FF2B5EF4-FFF2-40B4-BE49-F238E27FC236}">
                <a16:creationId xmlns:a16="http://schemas.microsoft.com/office/drawing/2014/main" xmlns="" id="{933C0694-A660-21F9-D95A-3C333EA000D3}"/>
              </a:ext>
            </a:extLst>
          </p:cNvPr>
          <p:cNvSpPr txBox="1"/>
          <p:nvPr/>
        </p:nvSpPr>
        <p:spPr>
          <a:xfrm>
            <a:off x="12073673" y="4683958"/>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AIR DEFENCE COMMAND CENTRE</a:t>
            </a:r>
            <a:br>
              <a:rPr lang="en-GB" sz="1000" b="1" dirty="0"/>
            </a:br>
            <a:r>
              <a:rPr lang="pt-BR" sz="1000" b="1" dirty="0"/>
              <a:t>N 68 55.713 E 033 10.092</a:t>
            </a:r>
            <a:br>
              <a:rPr lang="pt-BR" sz="1000" b="1" dirty="0"/>
            </a:br>
            <a:r>
              <a:rPr lang="fr" sz="1000" b="1" dirty="0"/>
              <a:t>DPI MSL: 967 FT</a:t>
            </a:r>
            <a:endParaRPr sz="1000" b="1" dirty="0"/>
          </a:p>
        </p:txBody>
      </p:sp>
      <p:grpSp>
        <p:nvGrpSpPr>
          <p:cNvPr id="2" name="Group 1">
            <a:extLst>
              <a:ext uri="{FF2B5EF4-FFF2-40B4-BE49-F238E27FC236}">
                <a16:creationId xmlns:a16="http://schemas.microsoft.com/office/drawing/2014/main" xmlns="" id="{F50CEA7E-AF94-E123-2523-0A4EA7E9C3A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8BBB5FD1-BCA2-B54B-2211-FCC32AB9605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2CAB90D2-147F-E953-B9AD-F13D2398926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FD23CC1C-89D1-BD26-F8E8-B73F9BCA406B}"/>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xmlns="" id="{33001A00-F254-6EF1-E19E-55F06FD84DA2}"/>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xmlns="" id="{5DC2269F-D500-2C56-F711-95BCE9D0FD7F}"/>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36CCEDEF-53CB-2AC8-6B7B-BEE9FB48A28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0A09CCC1-F8FD-10FC-9A12-CFBA4E26E5C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F931DABC-47DD-6B43-4169-FED7DA4415F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449A3DF7-0A71-1588-ABE3-E68B13134ED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FFE46086-C0D5-B10E-232D-715FF12B532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7" name="TextBox 6">
              <a:extLst>
                <a:ext uri="{FF2B5EF4-FFF2-40B4-BE49-F238E27FC236}">
                  <a16:creationId xmlns:a16="http://schemas.microsoft.com/office/drawing/2014/main" xmlns="" id="{13B28258-9EE0-97EA-3EB0-7329919A965B}"/>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xmlns="" id="{098748C7-DB56-4AF0-9BD6-D3B24642AEC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xmlns="" id="{7ADDAB49-3222-70E7-04A3-87821A07F8E1}"/>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xmlns="" id="{24FD2E37-4087-480D-6FEA-0AB39109735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xmlns="" id="{B5AC2034-DBBC-CE35-A2A5-A5F0CAB73E52}"/>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p14="http://schemas.microsoft.com/office/powerpoint/2010/main" xmlns="" val="3773389144"/>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AIR DEFENCE COMMAND BUNKER</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2000 lbs PEN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80-90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sp>
        <p:nvSpPr>
          <p:cNvPr id="22" name="TextBox 21">
            <a:extLst>
              <a:ext uri="{FF2B5EF4-FFF2-40B4-BE49-F238E27FC236}">
                <a16:creationId xmlns:a16="http://schemas.microsoft.com/office/drawing/2014/main" xmlns="" id="{A026DC17-127C-BC0E-06D7-546D7D7DBC97}"/>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[X]</a:t>
            </a:r>
          </a:p>
        </p:txBody>
      </p:sp>
      <p:grpSp>
        <p:nvGrpSpPr>
          <p:cNvPr id="2" name="Group 1">
            <a:extLst>
              <a:ext uri="{FF2B5EF4-FFF2-40B4-BE49-F238E27FC236}">
                <a16:creationId xmlns:a16="http://schemas.microsoft.com/office/drawing/2014/main" xmlns="" id="{04F76593-3C13-022D-73D1-60540A36DDF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21848DC4-6E57-E0F1-EF79-C6F5BE414CDA}"/>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3887375F-FFF6-AADD-5B11-BDE73EE04901}"/>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F68B8EBC-D719-4DA3-94BC-FA470F5BA53F}"/>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xmlns="" id="{884C5E47-482B-14F7-1C4F-94CEE51DAD31}"/>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xmlns="" id="{CDA134AD-6E4F-E6E5-176D-2C4CB8BFE1B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EDD4FADE-3BDE-38AB-CE8B-6A90946A4BC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2BEA004B-31E5-5BEB-DDC2-DB3C72807C3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ABEA1358-87C1-9AC7-366E-52349470863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81253ADB-AC55-E28D-C55D-D0EA7312165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D1A85689-50DE-E0EA-2E2D-9C190A09BA4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7" name="TextBox 6">
              <a:extLst>
                <a:ext uri="{FF2B5EF4-FFF2-40B4-BE49-F238E27FC236}">
                  <a16:creationId xmlns:a16="http://schemas.microsoft.com/office/drawing/2014/main" xmlns="" id="{E057D75F-AFBF-6797-8C48-5DED89E6988E}"/>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xmlns="" id="{4421068A-85EC-E1D5-E6A5-2D6841482176}"/>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xmlns="" id="{C40C33B0-821E-B263-C5EB-1D6D44804C12}"/>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xmlns="" id="{8088BC0B-958F-771A-84EC-7EF3224E9B7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xmlns="" id="{5318F04A-707F-2B4D-EA08-3FDFED4ECB0E}"/>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2050" name="Picture 2"/>
          <p:cNvPicPr>
            <a:picLocks noChangeAspect="1" noChangeArrowheads="1"/>
          </p:cNvPicPr>
          <p:nvPr/>
        </p:nvPicPr>
        <p:blipFill>
          <a:blip r:embed="rId3">
            <a:grayscl/>
          </a:blip>
          <a:srcRect l="28810" t="22017" r="31725" b="37577"/>
          <a:stretch>
            <a:fillRect/>
          </a:stretch>
        </p:blipFill>
        <p:spPr bwMode="auto">
          <a:xfrm>
            <a:off x="7941924" y="1910994"/>
            <a:ext cx="7177426" cy="4161033"/>
          </a:xfrm>
          <a:prstGeom prst="rect">
            <a:avLst/>
          </a:prstGeom>
          <a:noFill/>
          <a:ln w="9525">
            <a:noFill/>
            <a:miter lim="800000"/>
            <a:headEnd/>
            <a:tailEnd/>
          </a:ln>
          <a:effectLst/>
        </p:spPr>
      </p:pic>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smtClean="0">
                  <a:solidFill>
                    <a:schemeClr val="dk1"/>
                  </a:solidFill>
                </a:rPr>
                <a:t>DPI:SRNTGT108</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87583"/>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pSp>
        <p:nvGrpSpPr>
          <p:cNvPr id="2" name="Group 1">
            <a:extLst>
              <a:ext uri="{FF2B5EF4-FFF2-40B4-BE49-F238E27FC236}">
                <a16:creationId xmlns:a16="http://schemas.microsoft.com/office/drawing/2014/main" xmlns="" id="{59F0DDD1-4D6E-C374-1D13-F1873547C04A}"/>
              </a:ext>
            </a:extLst>
          </p:cNvPr>
          <p:cNvGrpSpPr/>
          <p:nvPr/>
        </p:nvGrpSpPr>
        <p:grpSpPr>
          <a:xfrm rot="21098680">
            <a:off x="465112" y="2693571"/>
            <a:ext cx="559046" cy="692832"/>
            <a:chOff x="15526400" y="3343535"/>
            <a:chExt cx="1172983" cy="1324523"/>
          </a:xfrm>
        </p:grpSpPr>
        <p:sp>
          <p:nvSpPr>
            <p:cNvPr id="3" name="Freeform: Shape 2">
              <a:extLst>
                <a:ext uri="{FF2B5EF4-FFF2-40B4-BE49-F238E27FC236}">
                  <a16:creationId xmlns:a16="http://schemas.microsoft.com/office/drawing/2014/main" xmlns="" id="{5B57CA87-0095-1E8F-506A-A14A10B98FB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xmlns="" id="{2FF52B4C-E430-9813-DCC5-0AAD76CD9CF9}"/>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6" name="TextBox 25">
            <a:extLst>
              <a:ext uri="{FF2B5EF4-FFF2-40B4-BE49-F238E27FC236}">
                <a16:creationId xmlns:a16="http://schemas.microsoft.com/office/drawing/2014/main" xmlns="" id="{DBF9A4A9-E62B-2BDB-6CF7-CF956741CBCD}"/>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18" name="Group 17">
            <a:extLst>
              <a:ext uri="{FF2B5EF4-FFF2-40B4-BE49-F238E27FC236}">
                <a16:creationId xmlns:a16="http://schemas.microsoft.com/office/drawing/2014/main" xmlns="" id="{C9523C48-9C63-A27E-A6D6-7FFF7F5249E6}"/>
              </a:ext>
            </a:extLst>
          </p:cNvPr>
          <p:cNvGrpSpPr/>
          <p:nvPr/>
        </p:nvGrpSpPr>
        <p:grpSpPr>
          <a:xfrm>
            <a:off x="1" y="0"/>
            <a:ext cx="15119349" cy="1980670"/>
            <a:chOff x="1" y="0"/>
            <a:chExt cx="15119349" cy="1980670"/>
          </a:xfrm>
        </p:grpSpPr>
        <p:sp>
          <p:nvSpPr>
            <p:cNvPr id="20" name="TextBox 19">
              <a:extLst>
                <a:ext uri="{FF2B5EF4-FFF2-40B4-BE49-F238E27FC236}">
                  <a16:creationId xmlns:a16="http://schemas.microsoft.com/office/drawing/2014/main" xmlns="" id="{BCBFB830-CFDA-E290-CE0E-0F0DFF4E6DF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1" name="Picture 3">
              <a:extLst>
                <a:ext uri="{FF2B5EF4-FFF2-40B4-BE49-F238E27FC236}">
                  <a16:creationId xmlns:a16="http://schemas.microsoft.com/office/drawing/2014/main" xmlns="" id="{C935AC49-484A-66E0-A4E2-DE408C9433D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xmlns="" id="{8DF777E0-3525-DF4D-D1B3-855280CE9017}"/>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xmlns="" id="{7CBE8746-A6CF-BB5B-800B-EDAE43B10A6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F6718A2D-75C4-9813-F413-AE479308BB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D3EA19B9-7551-1754-12A1-5115EB62888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E26C6CE3-32D3-9785-4394-B222C4D43DCB}"/>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09F581D0-4E5C-7D00-D740-9C563194508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xmlns="" id="{4D2E3D99-EA41-D09E-4BFA-49D61621733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xmlns="" id="{2840EC75-4BC8-D487-0CFE-983CD060C47B}"/>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28" name="TextBox 27">
              <a:extLst>
                <a:ext uri="{FF2B5EF4-FFF2-40B4-BE49-F238E27FC236}">
                  <a16:creationId xmlns:a16="http://schemas.microsoft.com/office/drawing/2014/main" xmlns="" id="{DF0B4E1C-55D9-8BCF-2208-09529B0DB713}"/>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a16="http://schemas.microsoft.com/office/drawing/2014/main" xmlns="" id="{7B0AE5C3-40FF-27B9-54EC-89D0ADCDCA2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xmlns="" id="{97DE5A3D-14ED-8252-2A11-31C59E1F6ACD}"/>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a16="http://schemas.microsoft.com/office/drawing/2014/main" xmlns="" id="{A4C37DA7-307C-9C3A-719B-FEB4577CC139}"/>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xmlns="" id="{2FEA2D6D-B7F7-0192-4ED2-743E7CDBF80D}"/>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xmlns="" val="20000"/>
                    </a:ext>
                  </a:extLst>
                </a:gridCol>
                <a:gridCol w="3912188">
                  <a:extLst>
                    <a:ext uri="{9D8B030D-6E8A-4147-A177-3AD203B41FA5}">
                      <a16:colId xmlns:a16="http://schemas.microsoft.com/office/drawing/2014/main" xmlns=""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xmlns=""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xmlns=""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TotalTime>
  <Words>1530</Words>
  <Application>Microsoft Office PowerPoint</Application>
  <PresentationFormat>Egendefinert</PresentationFormat>
  <Paragraphs>307</Paragraphs>
  <Slides>13</Slides>
  <Notes>12</Notes>
  <HiddenSlides>7</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13</vt:i4>
      </vt:variant>
    </vt:vector>
  </HeadingPairs>
  <TitlesOfParts>
    <vt:vector size="17" baseType="lpstr">
      <vt:lpstr>Arial</vt:lpstr>
      <vt:lpstr>Calibri</vt:lpstr>
      <vt:lpstr>Times New Roman</vt:lpstr>
      <vt:lpstr>Simple Light</vt:lpstr>
      <vt:lpstr>TARGET FOLDER  SRNTGT108  Air Defence Command Centre, SRN</vt:lpstr>
      <vt:lpstr>Lysbilde 2</vt:lpstr>
      <vt:lpstr>Lysbilde 3</vt:lpstr>
      <vt:lpstr>Lysbilde 4</vt:lpstr>
      <vt:lpstr>Lysbilde 5</vt:lpstr>
      <vt:lpstr>Lysbilde 6</vt:lpstr>
      <vt:lpstr>BAKCUP SLIDES AFTER THIS</vt:lpstr>
      <vt:lpstr>Lysbilde 8</vt:lpstr>
      <vt:lpstr>Lysbilde 9</vt:lpstr>
      <vt:lpstr>Lysbilde 10</vt:lpstr>
      <vt:lpstr>Lysbilde 11</vt:lpstr>
      <vt:lpstr>Lysbilde 12</vt:lpstr>
      <vt:lpstr>Lysbilde 13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XXXXXXX  [FACILITY NAME, COUNTRY CODE]</dc:title>
  <cp:lastModifiedBy>Frode Nakken</cp:lastModifiedBy>
  <cp:revision>12</cp:revision>
  <dcterms:modified xsi:type="dcterms:W3CDTF">2025-01-06T19:38:02Z</dcterms:modified>
</cp:coreProperties>
</file>